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4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96" r:id="rId4"/>
    <p:sldMasterId id="2147483697" r:id="rId5"/>
    <p:sldMasterId id="2147483698" r:id="rId6"/>
    <p:sldMasterId id="2147483699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y="6858000" cx="9144000"/>
  <p:notesSz cy="10691800" cx="755967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28EB95C-95B1-4F6F-9E3A-1807CDA4FB2E}">
  <a:tblStyle styleName="Table_0" styleId="{628EB95C-95B1-4F6F-9E3A-1807CDA4FB2E}"/>
  <a:tblStyle styleName="Table_1" styleId="{4299A345-D0CC-45C9-A4E0-61E367416D22}"/>
</a:tblStyleLst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9"/><Relationship Target="slides/slide10.xml" Type="http://schemas.openxmlformats.org/officeDocument/2006/relationships/slide" Id="rId18"/><Relationship Target="slides/slide9.xml" Type="http://schemas.openxmlformats.org/officeDocument/2006/relationships/slide" Id="rId17"/><Relationship Target="slides/slide8.xml" Type="http://schemas.openxmlformats.org/officeDocument/2006/relationships/slide" Id="rId16"/><Relationship Target="slides/slide7.xml" Type="http://schemas.openxmlformats.org/officeDocument/2006/relationships/slide" Id="rId15"/><Relationship Target="slides/slide6.xml" Type="http://schemas.openxmlformats.org/officeDocument/2006/relationships/slide" Id="rId14"/><Relationship Target="slides/slide22.xml" Type="http://schemas.openxmlformats.org/officeDocument/2006/relationships/slide" Id="rId30"/><Relationship Target="slides/slide4.xml" Type="http://schemas.openxmlformats.org/officeDocument/2006/relationships/slide" Id="rId12"/><Relationship Target="slides/slide23.xml" Type="http://schemas.openxmlformats.org/officeDocument/2006/relationships/slide" Id="rId31"/><Relationship Target="slides/slide5.xml" Type="http://schemas.openxmlformats.org/officeDocument/2006/relationships/slide" Id="rId13"/><Relationship Target="slides/slide2.xml" Type="http://schemas.openxmlformats.org/officeDocument/2006/relationships/slide" Id="rId10"/><Relationship Target="slides/slide3.xml" Type="http://schemas.openxmlformats.org/officeDocument/2006/relationships/slide" Id="rId11"/><Relationship Target="slides/slide24.xml" Type="http://schemas.openxmlformats.org/officeDocument/2006/relationships/slide" Id="rId32"/><Relationship Target="slides/slide21.xml" Type="http://schemas.openxmlformats.org/officeDocument/2006/relationships/slide" Id="rId29"/><Relationship Target="slides/slide18.xml" Type="http://schemas.openxmlformats.org/officeDocument/2006/relationships/slide" Id="rId26"/><Relationship Target="slides/slide17.xml" Type="http://schemas.openxmlformats.org/officeDocument/2006/relationships/slide" Id="rId25"/><Relationship Target="slides/slide20.xml" Type="http://schemas.openxmlformats.org/officeDocument/2006/relationships/slide" Id="rId28"/><Relationship Target="slides/slide19.xml" Type="http://schemas.openxmlformats.org/officeDocument/2006/relationships/slide" Id="rId27"/><Relationship Target="presProps.xml" Type="http://schemas.openxmlformats.org/officeDocument/2006/relationships/presProps" Id="rId2"/><Relationship Target="slides/slide13.xml" Type="http://schemas.openxmlformats.org/officeDocument/2006/relationships/slide" Id="rId21"/><Relationship Target="theme/theme3.xml" Type="http://schemas.openxmlformats.org/officeDocument/2006/relationships/theme" Id="rId1"/><Relationship Target="slides/slide14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5.xml" Type="http://schemas.openxmlformats.org/officeDocument/2006/relationships/slide" Id="rId23"/><Relationship Target="tableStyles.xml" Type="http://schemas.openxmlformats.org/officeDocument/2006/relationships/tableStyles" Id="rId3"/><Relationship Target="slides/slide16.xml" Type="http://schemas.openxmlformats.org/officeDocument/2006/relationships/slide" Id="rId24"/><Relationship Target="slides/slide12.xml" Type="http://schemas.openxmlformats.org/officeDocument/2006/relationships/slide" Id="rId20"/><Relationship Target="slides/slide1.xml" Type="http://schemas.openxmlformats.org/officeDocument/2006/relationships/slide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notesMasters/notesMaster1.xml" Type="http://schemas.openxmlformats.org/officeDocument/2006/relationships/notesMaster" Id="rId8"/><Relationship Target="slideMasters/slideMaster4.xml" Type="http://schemas.openxmlformats.org/officeDocument/2006/relationships/slideMaster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7" name="Shape 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6" name="Shape 2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8" name="Shape 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9" name="Shape 309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8" name="Shape 3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9" name="Shape 319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4" name="Shape 3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1" name="Shape 3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2" name="Shape 332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7" name="Shape 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2" name="Shape 3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5" name="Shape 3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6" name="Shape 356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7" name="Shape 357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0" name="Shape 3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1" name="Shape 381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3" name="Shape 3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4" name="Shape 394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9" name="Shape 4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0" name="Shape 410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" name="Shape 411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8" name="Shape 4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9" name="Shape 419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0" name="Shape 420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5" name="Shape 4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6" name="Shape 426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7" name="Shape 427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1" name="Shape 2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2" name="Shape 262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0" name="Shape 2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y="5078600" x="755950"/>
            <a:ext cy="4811300" cx="60477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y="801875" x="1260175"/>
            <a:ext cy="4009425" cx="5040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3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5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6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7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8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9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0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1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2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3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4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5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6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7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38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39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0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1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2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3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4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5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6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7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48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1604520" x="457200"/>
            <a:ext cy="397764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4520" x="457200"/>
            <a:ext cy="1896839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y="3681719" x="457200"/>
            <a:ext cy="1896839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y="3681719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y="3681719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y="1604520" x="457200"/>
            <a:ext cy="397764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4520" x="457200"/>
            <a:ext cy="397728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604520" x="457200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y="1604520" x="4579919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idx="1" type="subTitle"/>
          </p:nvPr>
        </p:nvSpPr>
        <p:spPr>
          <a:xfrm>
            <a:off y="274680" x="457200"/>
            <a:ext cy="5307119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y="3681719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79" name="Shape 79"/>
          <p:cNvSpPr txBox="1"/>
          <p:nvPr>
            <p:ph idx="3" type="body"/>
          </p:nvPr>
        </p:nvSpPr>
        <p:spPr>
          <a:xfrm>
            <a:off y="1604520" x="4579919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604520" x="457200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84" name="Shape 84"/>
          <p:cNvSpPr txBox="1"/>
          <p:nvPr>
            <p:ph idx="3" type="body"/>
          </p:nvPr>
        </p:nvSpPr>
        <p:spPr>
          <a:xfrm>
            <a:off y="3681719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89" name="Shape 89"/>
          <p:cNvSpPr txBox="1"/>
          <p:nvPr>
            <p:ph idx="3" type="body"/>
          </p:nvPr>
        </p:nvSpPr>
        <p:spPr>
          <a:xfrm>
            <a:off y="3681719" x="457200"/>
            <a:ext cy="1896839" cx="80456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604520" x="457200"/>
            <a:ext cy="1896839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y="3681719" x="457200"/>
            <a:ext cy="1896839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98" name="Shape 98"/>
          <p:cNvSpPr txBox="1"/>
          <p:nvPr>
            <p:ph idx="3" type="body"/>
          </p:nvPr>
        </p:nvSpPr>
        <p:spPr>
          <a:xfrm>
            <a:off y="3681719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99" name="Shape 99"/>
          <p:cNvSpPr txBox="1"/>
          <p:nvPr>
            <p:ph idx="4" type="body"/>
          </p:nvPr>
        </p:nvSpPr>
        <p:spPr>
          <a:xfrm>
            <a:off y="3681719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13" name="Shape 113"/>
          <p:cNvSpPr txBox="1"/>
          <p:nvPr>
            <p:ph idx="1" type="subTitle"/>
          </p:nvPr>
        </p:nvSpPr>
        <p:spPr>
          <a:xfrm>
            <a:off y="1604520" x="457200"/>
            <a:ext cy="397764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604520" x="457200"/>
            <a:ext cy="397728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4520" x="457200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y="1604520" x="4579919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4520" x="457200"/>
            <a:ext cy="397728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subTitle"/>
          </p:nvPr>
        </p:nvSpPr>
        <p:spPr>
          <a:xfrm>
            <a:off y="274680" x="457200"/>
            <a:ext cy="5307119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28" name="Shape 128"/>
          <p:cNvSpPr txBox="1"/>
          <p:nvPr>
            <p:ph idx="2" type="body"/>
          </p:nvPr>
        </p:nvSpPr>
        <p:spPr>
          <a:xfrm>
            <a:off y="3681719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29" name="Shape 129"/>
          <p:cNvSpPr txBox="1"/>
          <p:nvPr>
            <p:ph idx="3" type="body"/>
          </p:nvPr>
        </p:nvSpPr>
        <p:spPr>
          <a:xfrm>
            <a:off y="1604520" x="4579919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604520" x="457200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34" name="Shape 134"/>
          <p:cNvSpPr txBox="1"/>
          <p:nvPr>
            <p:ph idx="3" type="body"/>
          </p:nvPr>
        </p:nvSpPr>
        <p:spPr>
          <a:xfrm>
            <a:off y="3681719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38" name="Shape 138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39" name="Shape 139"/>
          <p:cNvSpPr txBox="1"/>
          <p:nvPr>
            <p:ph idx="3" type="body"/>
          </p:nvPr>
        </p:nvSpPr>
        <p:spPr>
          <a:xfrm>
            <a:off y="3681719" x="457200"/>
            <a:ext cy="1896839" cx="80456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604520" x="457200"/>
            <a:ext cy="1896839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43" name="Shape 143"/>
          <p:cNvSpPr txBox="1"/>
          <p:nvPr>
            <p:ph idx="2" type="body"/>
          </p:nvPr>
        </p:nvSpPr>
        <p:spPr>
          <a:xfrm>
            <a:off y="3681719" x="457200"/>
            <a:ext cy="1896839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47" name="Shape 147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48" name="Shape 148"/>
          <p:cNvSpPr txBox="1"/>
          <p:nvPr>
            <p:ph idx="3" type="body"/>
          </p:nvPr>
        </p:nvSpPr>
        <p:spPr>
          <a:xfrm>
            <a:off y="3681719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49" name="Shape 149"/>
          <p:cNvSpPr txBox="1"/>
          <p:nvPr>
            <p:ph idx="4" type="body"/>
          </p:nvPr>
        </p:nvSpPr>
        <p:spPr>
          <a:xfrm>
            <a:off y="3681719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53" name="Shape 153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65" name="Shape 165"/>
          <p:cNvSpPr txBox="1"/>
          <p:nvPr>
            <p:ph idx="1" type="subTitle"/>
          </p:nvPr>
        </p:nvSpPr>
        <p:spPr>
          <a:xfrm>
            <a:off y="1604520" x="457200"/>
            <a:ext cy="397764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4520" x="457200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4520" x="4579919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1604520" x="457200"/>
            <a:ext cy="397728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604520" x="457200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72" name="Shape 172"/>
          <p:cNvSpPr txBox="1"/>
          <p:nvPr>
            <p:ph idx="2" type="body"/>
          </p:nvPr>
        </p:nvSpPr>
        <p:spPr>
          <a:xfrm>
            <a:off y="1604520" x="4579919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idx="1" type="subTitle"/>
          </p:nvPr>
        </p:nvSpPr>
        <p:spPr>
          <a:xfrm>
            <a:off y="274680" x="457200"/>
            <a:ext cy="5307119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78" name="Shape 178"/>
          <p:cNvSpPr txBox="1"/>
          <p:nvPr>
            <p:ph idx="2" type="body"/>
          </p:nvPr>
        </p:nvSpPr>
        <p:spPr>
          <a:xfrm>
            <a:off y="3681719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79" name="Shape 179"/>
          <p:cNvSpPr txBox="1"/>
          <p:nvPr>
            <p:ph idx="3" type="body"/>
          </p:nvPr>
        </p:nvSpPr>
        <p:spPr>
          <a:xfrm>
            <a:off y="1604520" x="4579919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1604520" x="457200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83" name="Shape 183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84" name="Shape 184"/>
          <p:cNvSpPr txBox="1"/>
          <p:nvPr>
            <p:ph idx="3" type="body"/>
          </p:nvPr>
        </p:nvSpPr>
        <p:spPr>
          <a:xfrm>
            <a:off y="3681719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88" name="Shape 188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89" name="Shape 189"/>
          <p:cNvSpPr txBox="1"/>
          <p:nvPr>
            <p:ph idx="3" type="body"/>
          </p:nvPr>
        </p:nvSpPr>
        <p:spPr>
          <a:xfrm>
            <a:off y="3681719" x="457200"/>
            <a:ext cy="1896839" cx="80456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1604520" x="457200"/>
            <a:ext cy="1896839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93" name="Shape 193"/>
          <p:cNvSpPr txBox="1"/>
          <p:nvPr>
            <p:ph idx="2" type="body"/>
          </p:nvPr>
        </p:nvSpPr>
        <p:spPr>
          <a:xfrm>
            <a:off y="3681719" x="457200"/>
            <a:ext cy="1896839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97" name="Shape 197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98" name="Shape 198"/>
          <p:cNvSpPr txBox="1"/>
          <p:nvPr>
            <p:ph idx="3" type="body"/>
          </p:nvPr>
        </p:nvSpPr>
        <p:spPr>
          <a:xfrm>
            <a:off y="3681719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199" name="Shape 199"/>
          <p:cNvSpPr txBox="1"/>
          <p:nvPr>
            <p:ph idx="4" type="body"/>
          </p:nvPr>
        </p:nvSpPr>
        <p:spPr>
          <a:xfrm>
            <a:off y="3681719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203" name="Shape 203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idx="1" type="subTitle"/>
          </p:nvPr>
        </p:nvSpPr>
        <p:spPr>
          <a:xfrm>
            <a:off y="274680" x="457200"/>
            <a:ext cy="5307119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3681719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29" name="Shape 29"/>
          <p:cNvSpPr txBox="1"/>
          <p:nvPr>
            <p:ph idx="3" type="body"/>
          </p:nvPr>
        </p:nvSpPr>
        <p:spPr>
          <a:xfrm>
            <a:off y="1604520" x="4579919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4520" x="457200"/>
            <a:ext cy="3977280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34" name="Shape 34"/>
          <p:cNvSpPr txBox="1"/>
          <p:nvPr>
            <p:ph idx="3" type="body"/>
          </p:nvPr>
        </p:nvSpPr>
        <p:spPr>
          <a:xfrm>
            <a:off y="3681719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80" x="457200"/>
            <a:ext cy="114300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4520" x="457200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04520" x="4579919"/>
            <a:ext cy="1896839" cx="392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3681719" x="457200"/>
            <a:ext cy="1896839" cx="80456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2.xml" Type="http://schemas.openxmlformats.org/officeDocument/2006/relationships/slideLayout" Id="rId12"/><Relationship Target="../theme/theme2.xml" Type="http://schemas.openxmlformats.org/officeDocument/2006/relationships/theme" Id="rId13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10.xml" Type="http://schemas.openxmlformats.org/officeDocument/2006/relationships/slideLayout" Id="rId10"/><Relationship Target="../slideLayouts/slideLayout3.xml" Type="http://schemas.openxmlformats.org/officeDocument/2006/relationships/slideLayout" Id="rId3"/><Relationship Target="../slideLayouts/slideLayout11.xml" Type="http://schemas.openxmlformats.org/officeDocument/2006/relationships/slideLayout" Id="rId11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24.xml" Type="http://schemas.openxmlformats.org/officeDocument/2006/relationships/slideLayout" Id="rId12"/><Relationship Target="../slideLayouts/slideLayout14.xml" Type="http://schemas.openxmlformats.org/officeDocument/2006/relationships/slideLayout" Id="rId2"/><Relationship Target="../theme/theme4.xml" Type="http://schemas.openxmlformats.org/officeDocument/2006/relationships/theme" Id="rId13"/><Relationship Target="../slideLayouts/slideLayout13.xml" Type="http://schemas.openxmlformats.org/officeDocument/2006/relationships/slideLayout" Id="rId1"/><Relationship Target="../slideLayouts/slideLayout22.xml" Type="http://schemas.openxmlformats.org/officeDocument/2006/relationships/slideLayout" Id="rId10"/><Relationship Target="../slideLayouts/slideLayout16.xml" Type="http://schemas.openxmlformats.org/officeDocument/2006/relationships/slideLayout" Id="rId4"/><Relationship Target="../slideLayouts/slideLayout23.xml" Type="http://schemas.openxmlformats.org/officeDocument/2006/relationships/slideLayout" Id="rId11"/><Relationship Target="../slideLayouts/slideLayout15.xml" Type="http://schemas.openxmlformats.org/officeDocument/2006/relationships/slideLayout" Id="rId3"/><Relationship Target="../slideLayouts/slideLayout21.xml" Type="http://schemas.openxmlformats.org/officeDocument/2006/relationships/slideLayout" Id="rId9"/><Relationship Target="../slideLayouts/slideLayout18.xml" Type="http://schemas.openxmlformats.org/officeDocument/2006/relationships/slideLayout" Id="rId6"/><Relationship Target="../slideLayouts/slideLayout17.xml" Type="http://schemas.openxmlformats.org/officeDocument/2006/relationships/slideLayout" Id="rId5"/><Relationship Target="../slideLayouts/slideLayout20.xml" Type="http://schemas.openxmlformats.org/officeDocument/2006/relationships/slideLayout" Id="rId8"/><Relationship Target="../slideLayouts/slideLayout19.xml" Type="http://schemas.openxmlformats.org/officeDocument/2006/relationships/slideLayout" Id="rId7"/></Relationships>
</file>

<file path=ppt/slideMasters/_rels/slideMaster3.xml.rels><?xml version="1.0" encoding="UTF-8" standalone="yes"?><Relationships xmlns="http://schemas.openxmlformats.org/package/2006/relationships"><Relationship Target="../slideLayouts/slideLayout36.xml" Type="http://schemas.openxmlformats.org/officeDocument/2006/relationships/slideLayout" Id="rId12"/><Relationship Target="../slideLayouts/slideLayout26.xml" Type="http://schemas.openxmlformats.org/officeDocument/2006/relationships/slideLayout" Id="rId2"/><Relationship Target="../theme/theme5.xml" Type="http://schemas.openxmlformats.org/officeDocument/2006/relationships/theme" Id="rId13"/><Relationship Target="../slideLayouts/slideLayout25.xml" Type="http://schemas.openxmlformats.org/officeDocument/2006/relationships/slideLayout" Id="rId1"/><Relationship Target="../slideLayouts/slideLayout34.xml" Type="http://schemas.openxmlformats.org/officeDocument/2006/relationships/slideLayout" Id="rId10"/><Relationship Target="../slideLayouts/slideLayout28.xml" Type="http://schemas.openxmlformats.org/officeDocument/2006/relationships/slideLayout" Id="rId4"/><Relationship Target="../slideLayouts/slideLayout35.xml" Type="http://schemas.openxmlformats.org/officeDocument/2006/relationships/slideLayout" Id="rId11"/><Relationship Target="../slideLayouts/slideLayout27.xml" Type="http://schemas.openxmlformats.org/officeDocument/2006/relationships/slideLayout" Id="rId3"/><Relationship Target="../slideLayouts/slideLayout33.xml" Type="http://schemas.openxmlformats.org/officeDocument/2006/relationships/slideLayout" Id="rId9"/><Relationship Target="../slideLayouts/slideLayout30.xml" Type="http://schemas.openxmlformats.org/officeDocument/2006/relationships/slideLayout" Id="rId6"/><Relationship Target="../slideLayouts/slideLayout29.xml" Type="http://schemas.openxmlformats.org/officeDocument/2006/relationships/slideLayout" Id="rId5"/><Relationship Target="../slideLayouts/slideLayout32.xml" Type="http://schemas.openxmlformats.org/officeDocument/2006/relationships/slideLayout" Id="rId8"/><Relationship Target="../slideLayouts/slideLayout31.xml" Type="http://schemas.openxmlformats.org/officeDocument/2006/relationships/slideLayout" Id="rId7"/></Relationships>
</file>

<file path=ppt/slideMasters/_rels/slideMaster4.xml.rels><?xml version="1.0" encoding="UTF-8" standalone="yes"?><Relationships xmlns="http://schemas.openxmlformats.org/package/2006/relationships"><Relationship Target="../slideLayouts/slideLayout48.xml" Type="http://schemas.openxmlformats.org/officeDocument/2006/relationships/slideLayout" Id="rId12"/><Relationship Target="../slideLayouts/slideLayout38.xml" Type="http://schemas.openxmlformats.org/officeDocument/2006/relationships/slideLayout" Id="rId2"/><Relationship Target="../theme/theme6.xml" Type="http://schemas.openxmlformats.org/officeDocument/2006/relationships/theme" Id="rId13"/><Relationship Target="../slideLayouts/slideLayout37.xml" Type="http://schemas.openxmlformats.org/officeDocument/2006/relationships/slideLayout" Id="rId1"/><Relationship Target="../slideLayouts/slideLayout46.xml" Type="http://schemas.openxmlformats.org/officeDocument/2006/relationships/slideLayout" Id="rId10"/><Relationship Target="../slideLayouts/slideLayout40.xml" Type="http://schemas.openxmlformats.org/officeDocument/2006/relationships/slideLayout" Id="rId4"/><Relationship Target="../slideLayouts/slideLayout47.xml" Type="http://schemas.openxmlformats.org/officeDocument/2006/relationships/slideLayout" Id="rId11"/><Relationship Target="../slideLayouts/slideLayout39.xml" Type="http://schemas.openxmlformats.org/officeDocument/2006/relationships/slideLayout" Id="rId3"/><Relationship Target="../slideLayouts/slideLayout45.xml" Type="http://schemas.openxmlformats.org/officeDocument/2006/relationships/slideLayout" Id="rId9"/><Relationship Target="../slideLayouts/slideLayout42.xml" Type="http://schemas.openxmlformats.org/officeDocument/2006/relationships/slideLayout" Id="rId6"/><Relationship Target="../slideLayouts/slideLayout41.xml" Type="http://schemas.openxmlformats.org/officeDocument/2006/relationships/slideLayout" Id="rId5"/><Relationship Target="../slideLayouts/slideLayout44.xml" Type="http://schemas.openxmlformats.org/officeDocument/2006/relationships/slideLayout" Id="rId8"/><Relationship Target="../slideLayouts/slideLayout43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130480" x="685800"/>
            <a:ext cy="1469520" cx="77720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0" type="dt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45000" rIns="90000" lIns="90000" tIns="45000" anchor="t" anchorCtr="0">
            <a:noAutofit/>
          </a:bodyPr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buNone/>
              <a:defRPr strike="noStrike" u="none" b="0" cap="none" baseline="0" sz="180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/>
              <a:t>‹#›</a:t>
            </a:fld>
          </a:p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y="1604520" x="457200"/>
            <a:ext cy="397728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80" x="457200"/>
            <a:ext cy="1142639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525560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45000" rIns="90000" lIns="90000" tIns="45000" anchor="t" anchorCtr="0">
            <a:noAutofit/>
          </a:bodyPr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buNone/>
              <a:defRPr strike="noStrike" u="none" b="0" cap="none" baseline="0" sz="180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0" type="dt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45000" rIns="90000" lIns="90000" tIns="45000" anchor="t" anchorCtr="0">
            <a:noAutofit/>
          </a:bodyPr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buNone/>
              <a:defRPr strike="noStrike" u="none" b="0" cap="none" baseline="0" sz="180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/>
              <a:t>‹#›</a:t>
            </a:fld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273600" x="457200"/>
            <a:ext cy="1144799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604520" x="457200"/>
            <a:ext cy="397728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274680" x="457200"/>
            <a:ext cy="1142639" cx="8229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0" type="dt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1" type="ftr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 rot="10800000">
            <a:off y="-11796840" x="-11796840"/>
            <a:ext cy="11796840" cx="11796840"/>
          </a:xfrm>
          <a:prstGeom prst="rect">
            <a:avLst/>
          </a:prstGeom>
          <a:noFill/>
          <a:ln>
            <a:noFill/>
          </a:ln>
        </p:spPr>
        <p:txBody>
          <a:bodyPr bIns="45000" rIns="90000" lIns="90000" tIns="45000" anchor="t" anchorCtr="0">
            <a:noAutofit/>
          </a:bodyPr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buNone/>
              <a:defRPr strike="noStrike" u="none" b="0" cap="none" baseline="0" sz="180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/>
              <a:t>‹#›</a:t>
            </a:fld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604520" x="457200"/>
            <a:ext cy="3977280" cx="8046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5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5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3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/>
        </p:nvSpPr>
        <p:spPr>
          <a:xfrm>
            <a:off y="620639" x="685800"/>
            <a:ext cy="2087999" cx="77720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Πρόληψη Τραυματισμών από Αιχμηρά Αντικείμενα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y="4437000" x="3852000"/>
            <a:ext cy="1872000" cx="496835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Μπαμπάλη Βασιλική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Ιατρός Εργασίας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ΕΑΝΠ Μεταξά</a:t>
            </a:r>
          </a:p>
        </p:txBody>
      </p:sp>
      <p:sp>
        <p:nvSpPr>
          <p:cNvPr id="207" name="Shape 207"/>
          <p:cNvSpPr/>
          <p:nvPr/>
        </p:nvSpPr>
        <p:spPr>
          <a:xfrm>
            <a:off y="3213000" x="755639"/>
            <a:ext cy="1742759" cx="2619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4" name="Shape 274"/>
          <p:cNvSpPr/>
          <p:nvPr/>
        </p:nvSpPr>
        <p:spPr>
          <a:xfrm>
            <a:off y="1484640" x="3060000"/>
            <a:ext cy="1712160" cx="256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 txBox="1"/>
          <p:nvPr/>
        </p:nvSpPr>
        <p:spPr>
          <a:xfrm>
            <a:off y="0" x="0"/>
            <a:ext cy="170028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Πρόληψη έκθεσης σε   κίνδυνο τραυματισμού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y="3069000" x="0"/>
            <a:ext cy="378863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α)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καθορίζονται και εφαρμόζονται ασφαλείς διαδικασίες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για τη χρήση και διάθεση των αιχμηρών ιατρικών εργαλείων και των μολυσμένων αποβλήτων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β)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παύει η μη αναγκαία χρήση των αιχμηρών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αντικειμένων με αλλαγές στην πρακτική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 txBox="1"/>
          <p:nvPr/>
        </p:nvSpPr>
        <p:spPr>
          <a:xfrm>
            <a:off y="274680" x="179640"/>
            <a:ext cy="1142639" cx="850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Πρόληψη έκθεσης σε   κίνδυνο τραυματισμού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y="4077000" x="457200"/>
            <a:ext cy="2048759" cx="82292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γ) </a:t>
            </a:r>
            <a:r>
              <a:rPr strike="noStrike" u="sng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καταργείται με το ΠΔ 6 η πρακτική της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sng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επανατοποθέτησης καλυμμάτων στις βελόνες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83" name="Shape 283"/>
          <p:cNvSpPr/>
          <p:nvPr/>
        </p:nvSpPr>
        <p:spPr>
          <a:xfrm>
            <a:off y="1989000" x="2988000"/>
            <a:ext cy="1847520" cx="2466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y="1989000" x="0"/>
            <a:ext cy="1676159" cx="27334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y="2061000" x="5796000"/>
            <a:ext cy="1628280" cx="2468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 txBox="1"/>
          <p:nvPr/>
        </p:nvSpPr>
        <p:spPr>
          <a:xfrm>
            <a:off y="0" x="0"/>
            <a:ext cy="141732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Πρόληψη έκθεσης σε κίνδυνο τραυματισμού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y="4077000" x="0"/>
            <a:ext cy="278064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δ) τοποθετούνται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ασφαλείς υποδοχείς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 σαφή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σήμανση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για το χειρισμό των αιχμηρών αντικειμένων και των εργαλείων έγχυσης μιας χρήσης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</p:txBody>
      </p:sp>
      <p:sp>
        <p:nvSpPr>
          <p:cNvPr id="292" name="Shape 292"/>
          <p:cNvSpPr/>
          <p:nvPr/>
        </p:nvSpPr>
        <p:spPr>
          <a:xfrm>
            <a:off y="1196640" x="0"/>
            <a:ext cy="2142720" cx="214272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/>
        </p:nvSpPr>
        <p:spPr>
          <a:xfrm>
            <a:off y="1772640" x="2195640"/>
            <a:ext cy="1561680" cx="2390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/>
        </p:nvSpPr>
        <p:spPr>
          <a:xfrm>
            <a:off y="1412640" x="4284000"/>
            <a:ext cy="1952279" cx="2342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/>
        </p:nvSpPr>
        <p:spPr>
          <a:xfrm>
            <a:off y="908640" x="6732360"/>
            <a:ext cy="2476080" cx="20743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/>
          <p:nvPr/>
        </p:nvSpPr>
        <p:spPr>
          <a:xfrm>
            <a:off y="2205000" x="899640"/>
            <a:ext cy="1599840" cx="285732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 txBox="1"/>
          <p:nvPr/>
        </p:nvSpPr>
        <p:spPr>
          <a:xfrm>
            <a:off y="274680" x="457200"/>
            <a:ext cy="1142639" cx="82292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Πρόληψη έκθεσης σε κίνδυνο τραυματισμού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y="4797000" x="0"/>
            <a:ext cy="1872000" cx="8963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ε) γίνεται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υποχρεωτική η χρήση μέσων ατομικής προστασίας (ΜΑΠ)</a:t>
            </a:r>
          </a:p>
        </p:txBody>
      </p:sp>
      <p:sp>
        <p:nvSpPr>
          <p:cNvPr id="303" name="Shape 303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/>
        </p:nvSpPr>
        <p:spPr>
          <a:xfrm>
            <a:off y="1917000" x="5292000"/>
            <a:ext cy="2142720" cx="214272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6" name="Shape 306"/>
          <p:cNvCxnSpPr/>
          <p:nvPr/>
        </p:nvCxnSpPr>
        <p:spPr>
          <a:xfrm>
            <a:off y="1844640" x="395280"/>
            <a:ext cy="2232360" cx="3888360"/>
          </a:xfrm>
          <a:prstGeom prst="straightConnector1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07" name="Shape 307"/>
          <p:cNvCxnSpPr/>
          <p:nvPr/>
        </p:nvCxnSpPr>
        <p:spPr>
          <a:xfrm flipH="1">
            <a:off y="1772640" x="323279"/>
            <a:ext cy="2376359" cx="4104359"/>
          </a:xfrm>
          <a:prstGeom prst="straightConnector1">
            <a:avLst/>
          </a:prstGeom>
          <a:noFill/>
          <a:ln w="9525" cap="flat">
            <a:solidFill>
              <a:srgbClr val="4A7EBB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1" name="Shape 3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2" name="Shape 312"/>
          <p:cNvSpPr txBox="1"/>
          <p:nvPr/>
        </p:nvSpPr>
        <p:spPr>
          <a:xfrm>
            <a:off y="274680" x="0"/>
            <a:ext cy="114263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Πρόληψη έκθεσης σε κίνδυνο τραυματισμού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y="4149000" x="0"/>
            <a:ext cy="270864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στ) Ο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εμβολιασμός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και, εφόσον απαιτείται, ο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επαναληπτικός εμβολιασμός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πραγματοποιούνται σύμφωνα με τις ισχύουσες σχετικές διατάξεις και πρακτικές</a:t>
            </a:r>
          </a:p>
        </p:txBody>
      </p:sp>
      <p:sp>
        <p:nvSpPr>
          <p:cNvPr id="314" name="Shape 314"/>
          <p:cNvSpPr/>
          <p:nvPr/>
        </p:nvSpPr>
        <p:spPr>
          <a:xfrm>
            <a:off y="1917000" x="971640"/>
            <a:ext cy="1778039" cx="15836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/>
        </p:nvSpPr>
        <p:spPr>
          <a:xfrm>
            <a:off y="2349000" x="3132000"/>
            <a:ext cy="1248479" cx="18946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/>
        </p:nvSpPr>
        <p:spPr>
          <a:xfrm>
            <a:off y="2277000" x="5724000"/>
            <a:ext cy="1285559" cx="22856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1" name="Shape 3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2" name="Shape 322"/>
          <p:cNvSpPr txBox="1"/>
          <p:nvPr/>
        </p:nvSpPr>
        <p:spPr>
          <a:xfrm>
            <a:off y="0" x="0"/>
            <a:ext cy="141732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Πρόληψη έκθεσης σε κίνδυνο τραυματισμού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y="1772640" x="0"/>
            <a:ext cy="508500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Αποφυγή της χρήσης αιχμηρών αντικειμένων χωρίς λόγο,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εφαρμογή ασφαλών διαδικασιών χρήσης και απόρριψης ιατρικών αιχμηρών αντικειμένων,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απαγόρευση της επανατοποθέτησης καλυμμάτων στις βελόνες,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χρήση ατομικού εξοπλισμού προστασίας,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εμβολιασμός,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ενημέρωση και εκπαίδευση.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8" name="Shape 328"/>
          <p:cNvSpPr txBox="1"/>
          <p:nvPr/>
        </p:nvSpPr>
        <p:spPr>
          <a:xfrm>
            <a:off y="0" x="0"/>
            <a:ext cy="141732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Πρόληψη έκθεσης σε κίνδυνο τραυματισμού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y="3573000" x="0"/>
            <a:ext cy="328463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Οι εργαζόμενοι αναφέρουν αμέσως κάθε ατύχημα ή περιστατικό που σχετίζεται με το χειρισμό αιχμηρών αντικειμένων υποχρεωτικά στον εργοδότη ή/και στον άμεσα προϊστάμενο, ή/και σε άλλο πρόσωπο ή θεσμό υπεύθυνο για την υγεία στο χώρο εργασίας.</a:t>
            </a:r>
          </a:p>
        </p:txBody>
      </p:sp>
      <p:sp>
        <p:nvSpPr>
          <p:cNvPr id="330" name="Shape 330"/>
          <p:cNvSpPr/>
          <p:nvPr/>
        </p:nvSpPr>
        <p:spPr>
          <a:xfrm>
            <a:off y="1412640" x="3420000"/>
            <a:ext cy="1847520" cx="24760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5" name="Shape 335"/>
          <p:cNvSpPr txBox="1"/>
          <p:nvPr/>
        </p:nvSpPr>
        <p:spPr>
          <a:xfrm>
            <a:off y="274680" x="0"/>
            <a:ext cy="200196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Πρωτόκολλο αντιμετώπισης τραυματισμού από αιχμηρά αντικείμενα στο ΕΑΝΠ Μεταξά 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y="2277000" x="0"/>
            <a:ext cy="458064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Πρώτες βοήθειες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Ενημέρωση προϊσταμένου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Λήψη αίματος από τον ασθενή και τον εργαζόμενο ή μόνο από τον εργαζόμενο σε άγνωστη πηγή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Γραπτή δήλωση του ατυχήματος από τον προϊστάμενο του εργαζομένου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Διερεύνηση του ατυχήματος από τον Τεχνικό Ασφαλείας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Δήλωση του ατυχήματος στην Επιθεώρηση Εργασίας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1" name="Shape 341"/>
          <p:cNvSpPr/>
          <p:nvPr/>
        </p:nvSpPr>
        <p:spPr>
          <a:xfrm>
            <a:off y="0" x="899640"/>
            <a:ext cy="6857640" cx="74293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6" name="Shape 346"/>
          <p:cNvSpPr txBox="1"/>
          <p:nvPr/>
        </p:nvSpPr>
        <p:spPr>
          <a:xfrm>
            <a:off y="476639" x="0"/>
            <a:ext cy="136763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0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ΑΛΓΟΡΙΘΜΟΣ ΑΝΤΙΜΕΤΩΠΙΣΗΣ ΕΠΑΓΓΕΛΜΑΤΙΚΗΣ ΕΚΘΕΣΗΣ ΣΕ ΒΙΟΛΟΓΙΚΑ ΥΓΡΑ Η’ ΑΙΜΑ</a:t>
            </a:r>
            <a:br>
              <a:rPr strike="noStrike" u="none" b="0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347" name="Shape 347"/>
          <p:cNvSpPr txBox="1"/>
          <p:nvPr/>
        </p:nvSpPr>
        <p:spPr>
          <a:xfrm>
            <a:off y="1772640" x="0"/>
            <a:ext cy="508500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ΒΗΜΑ 1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48" name="Shape 348"/>
          <p:cNvSpPr/>
          <p:nvPr/>
        </p:nvSpPr>
        <p:spPr>
          <a:xfrm>
            <a:off y="1989000" x="3636000"/>
            <a:ext cy="1095120" cx="1599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9" name="Shape 349"/>
          <p:cNvCxnSpPr/>
          <p:nvPr/>
        </p:nvCxnSpPr>
        <p:spPr>
          <a:xfrm>
            <a:off y="3068640" x="4427639"/>
            <a:ext cy="219240" cx="0"/>
          </a:xfrm>
          <a:prstGeom prst="straightConnector1">
            <a:avLst/>
          </a:prstGeom>
          <a:noFill/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50" name="Shape 350"/>
          <p:cNvCxnSpPr/>
          <p:nvPr/>
        </p:nvCxnSpPr>
        <p:spPr>
          <a:xfrm>
            <a:off y="3356639" x="3131640"/>
            <a:ext cy="0" cx="2682720"/>
          </a:xfrm>
          <a:prstGeom prst="straightConnector1">
            <a:avLst/>
          </a:prstGeom>
          <a:noFill/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51" name="Shape 351"/>
          <p:cNvSpPr/>
          <p:nvPr/>
        </p:nvSpPr>
        <p:spPr>
          <a:xfrm>
            <a:off y="3429000" x="2123640"/>
            <a:ext cy="1079640" cx="13996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y="3357000" x="5076000"/>
            <a:ext cy="1047239" cx="17143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/>
          <p:nvPr/>
        </p:nvSpPr>
        <p:spPr>
          <a:xfrm>
            <a:off y="4509000" x="0"/>
            <a:ext cy="2348640" cx="464364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∙"/>
            </a:pPr>
            <a:r>
              <a:rPr strike="noStrike" u="sng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ΔΕΡΜΑ: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-ΑΦΗΣΤΕ ΤΗΝ ΠΛΗΓΗ ΝΑ ΑΙΜΟΡΡΑΓΗΣΕΙ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strike="noStrike" u="sng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ΟΧΙ ΠΙΕΣΗ Η’ ΤΡΙΒΗ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ΣΤΗΝ ΠΛΗΓΗ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- </a:t>
            </a:r>
            <a:r>
              <a:rPr strike="noStrike" u="sng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ΑΜΕΣΟ ΞΕΠΛΥΜΑ 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 ΝΕΡΟ ΚΑΙ ΣΑΠΟΥΝΙ</a:t>
            </a:r>
          </a:p>
          <a:p>
            <a:pPr algn="l" rtl="0" lvl="1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∙"/>
            </a:pPr>
            <a:r>
              <a:rPr strike="noStrike" u="sng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ΜΑΤΙ: 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</a:t>
            </a:r>
            <a:r>
              <a:rPr strike="noStrike" u="sng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ΣΧΟΛΑΣΤΙΚΟ ΞΕΠΛΥΜΑ 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 ΣΤΕΙΡΟ ΦΥΣΙΟΛΟΓΙΚΟ ΟΡΟ Η΄ΑΦΘΟΝΟ ΚΑΘΑΡΟ ΝΕΡΟ</a:t>
            </a:r>
          </a:p>
          <a:p>
            <a:pPr algn="l" rtl="0" lvl="1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∙"/>
            </a:pPr>
            <a:r>
              <a:rPr strike="noStrike" u="sng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ΣΤΟΜΑ/ ΜΥΤΗ: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</a:t>
            </a:r>
            <a:r>
              <a:rPr strike="noStrike" u="sng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ΞΕΠΛΥΜΑ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ΜΕ ΑΦΘΟΝΟ ΝΕΡΟ</a:t>
            </a:r>
          </a:p>
        </p:txBody>
      </p:sp>
      <p:sp>
        <p:nvSpPr>
          <p:cNvPr id="354" name="Shape 354"/>
          <p:cNvSpPr/>
          <p:nvPr/>
        </p:nvSpPr>
        <p:spPr>
          <a:xfrm>
            <a:off y="4509000" x="5004000"/>
            <a:ext cy="1988640" cx="396000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1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sng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ΑΜΕΣΗ ΕΝΗΜΕΡΩΣΗ:</a:t>
            </a:r>
          </a:p>
          <a:p>
            <a:pPr algn="ctr" rtl="0" lvl="0" marR="0" indent="0" marL="0">
              <a:lnSpc>
                <a:spcPct val="75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l-GR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ΤΗΝ ΠΡΟΙΣΤΑΜΕΝΗ ΤΟΥ ΤΜΗΜΑΤΟΣ</a:t>
            </a:r>
          </a:p>
          <a:p>
            <a:pPr algn="ctr" rtl="0" lvl="0" marR="0" indent="0" marL="0">
              <a:lnSpc>
                <a:spcPct val="75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ΤΟΝ ΝΟΣΗΛΕΥΤΗ ΛΟΙΜΟΞΕΩΝ (ΝΕΛ)</a:t>
            </a:r>
          </a:p>
          <a:p>
            <a:pPr algn="ctr" rtl="0" lvl="0" marR="0" indent="0" marL="0">
              <a:lnSpc>
                <a:spcPct val="75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-ΤΟΝ ΙΑΤΡΟ ΕΡΓΑΣΙΑΣ</a:t>
            </a:r>
          </a:p>
          <a:p>
            <a:pPr algn="ctr" rtl="0" lvl="0" marR="0" indent="0" marL="0">
              <a:lnSpc>
                <a:spcPct val="75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-ΤΟΝ ΕΦΗΜΕΡΕΥΟΝΤΑ ΝΟΣΗΛΕΥΤΗ ΥΠΗΡΕΣΙΑΣ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(ΑΠΟΓΕΥΜΑΤΙΝΕΣ/ ΝΥΧΤΕΡΙΝΕΣ ΩΡΕΣ)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/>
        </p:nvSpPr>
        <p:spPr>
          <a:xfrm>
            <a:off y="274680" x="457200"/>
            <a:ext cy="1142639" cx="82292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Νομοθεσία 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y="1989000" x="457200"/>
            <a:ext cy="4137120" cx="82292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strike="noStrike" u="none" b="1" cap="none" baseline="0" sz="3600" lang="el-GR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Π.Δ. </a:t>
            </a:r>
            <a:r>
              <a:rPr strike="noStrike" u="none" b="1" cap="none" baseline="0" sz="3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ΥΠ’ ΑΡΙΘΜ. 6 ΦΕΚ 15/21-01-2013:</a:t>
            </a:r>
            <a:r>
              <a:rPr strike="noStrike" u="none" b="1" cap="none" baseline="0" sz="3600" lang="el-GR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Πρόληψη τραυματισμών που προκαλούνται από αιχμηρά αντικείμενα στο νοσοκομειακό και υγειονομικό τομέα σε συμμόρφωση με την οδηγία 2010/32/ΕΕ του Συμβουλίου, της 10ης Μαΐου 2010 (ΕΕ L 134/66 της 01.06.2010).</a:t>
            </a:r>
          </a:p>
        </p:txBody>
      </p:sp>
      <p:sp>
        <p:nvSpPr>
          <p:cNvPr id="214" name="Shape 214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/>
        </p:nvSpPr>
        <p:spPr>
          <a:xfrm>
            <a:off y="188640" x="395639"/>
            <a:ext cy="1847520" cx="2466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9" name="Shape 359"/>
          <p:cNvSpPr txBox="1"/>
          <p:nvPr/>
        </p:nvSpPr>
        <p:spPr>
          <a:xfrm>
            <a:off y="404639" x="0"/>
            <a:ext cy="101267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ΑΛΓΟΡΙΘΜΟΣ ΑΝΤΙΜΕΤΩΠΙΣΗΣ ΕΠΑΓΓΕΛΜΑΤΙΚΗΣ ΕΚΘΕΣΗΣ ΣΕ ΒΙΟΛΟΓΙΚΑ ΥΓΡΑ Η’ ΑΙΜΑ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y="1700640" x="0"/>
            <a:ext cy="515699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BHMA 2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61" name="Shape 361"/>
          <p:cNvSpPr/>
          <p:nvPr/>
        </p:nvSpPr>
        <p:spPr>
          <a:xfrm>
            <a:off y="1772640" x="1979640"/>
            <a:ext cy="815759" cx="5472360"/>
          </a:xfrm>
          <a:prstGeom prst="diamond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ΕΚΤΙΜΗΣΗ ΚΙΝΔΥΝΟΥ ΜΕΤΑΔΟΣΗΣ HBV, HCV, HIV</a:t>
            </a:r>
          </a:p>
        </p:txBody>
      </p:sp>
      <p:sp>
        <p:nvSpPr>
          <p:cNvPr id="362" name="Shape 362"/>
          <p:cNvSpPr/>
          <p:nvPr/>
        </p:nvSpPr>
        <p:spPr>
          <a:xfrm>
            <a:off y="2421000" x="3393000"/>
            <a:ext cy="190079" cx="122039"/>
          </a:xfrm>
          <a:prstGeom prst="downArrow">
            <a:avLst>
              <a:gd fmla="val 50000" name="adj1"/>
              <a:gd fmla="val 38961" name="adj2"/>
            </a:avLst>
          </a:prstGeom>
          <a:solidFill>
            <a:srgbClr val="99CC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/>
        </p:nvSpPr>
        <p:spPr>
          <a:xfrm>
            <a:off y="2500919" x="5724000"/>
            <a:ext cy="178920" cx="117000"/>
          </a:xfrm>
          <a:prstGeom prst="downArrow">
            <a:avLst>
              <a:gd fmla="val 50000" name="adj1"/>
              <a:gd fmla="val 38176" name="adj2"/>
            </a:avLst>
          </a:prstGeom>
          <a:solidFill>
            <a:srgbClr val="99CC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/>
        </p:nvSpPr>
        <p:spPr>
          <a:xfrm>
            <a:off y="2637000" x="2195640"/>
            <a:ext cy="935639" cx="165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5" name="Shape 365"/>
          <p:cNvSpPr/>
          <p:nvPr/>
        </p:nvSpPr>
        <p:spPr>
          <a:xfrm>
            <a:off y="2637000" x="5364000"/>
            <a:ext cy="863640" cx="1688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/>
        </p:nvSpPr>
        <p:spPr>
          <a:xfrm>
            <a:off y="3645000" x="1835640"/>
            <a:ext cy="719639" cx="259200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ΚΙΝΔΥΝΟΣ ΜΕΤΑΔΟΣΗΣ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HBV, HCV, HIV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cxnSp>
        <p:nvCxnSpPr>
          <p:cNvPr id="367" name="Shape 367"/>
          <p:cNvCxnSpPr/>
          <p:nvPr/>
        </p:nvCxnSpPr>
        <p:spPr>
          <a:xfrm>
            <a:off y="4365000" x="2195640"/>
            <a:ext cy="190439" cx="0"/>
          </a:xfrm>
          <a:prstGeom prst="straightConnector1">
            <a:avLst/>
          </a:prstGeom>
          <a:noFill/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68" name="Shape 368"/>
          <p:cNvCxnSpPr/>
          <p:nvPr/>
        </p:nvCxnSpPr>
        <p:spPr>
          <a:xfrm>
            <a:off y="4365000" x="3851639"/>
            <a:ext cy="190439" cx="0"/>
          </a:xfrm>
          <a:prstGeom prst="straightConnector1">
            <a:avLst/>
          </a:prstGeom>
          <a:noFill/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69" name="Shape 369"/>
          <p:cNvCxnSpPr/>
          <p:nvPr/>
        </p:nvCxnSpPr>
        <p:spPr>
          <a:xfrm>
            <a:off y="4437000" x="6372000"/>
            <a:ext cy="190439" cx="0"/>
          </a:xfrm>
          <a:prstGeom prst="straightConnector1">
            <a:avLst/>
          </a:prstGeom>
          <a:noFill/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70" name="Shape 370"/>
          <p:cNvSpPr/>
          <p:nvPr/>
        </p:nvSpPr>
        <p:spPr>
          <a:xfrm>
            <a:off y="3573000" x="5220000"/>
            <a:ext cy="791640" cx="259200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ΚΙΝΔΥΝΟΣ ΜΕΤΑΔΟΣΗΣ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HBV, HCV, HIV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71" name="Shape 371"/>
          <p:cNvSpPr/>
          <p:nvPr/>
        </p:nvSpPr>
        <p:spPr>
          <a:xfrm>
            <a:off y="4581000" x="1763640"/>
            <a:ext cy="431639" cx="86364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ΟΧΙ</a:t>
            </a:r>
          </a:p>
        </p:txBody>
      </p:sp>
      <p:sp>
        <p:nvSpPr>
          <p:cNvPr id="372" name="Shape 372"/>
          <p:cNvSpPr/>
          <p:nvPr/>
        </p:nvSpPr>
        <p:spPr>
          <a:xfrm>
            <a:off y="4581000" x="3420000"/>
            <a:ext cy="431639" cx="79164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ΝΑΙ</a:t>
            </a:r>
          </a:p>
        </p:txBody>
      </p:sp>
      <p:cxnSp>
        <p:nvCxnSpPr>
          <p:cNvPr id="373" name="Shape 373"/>
          <p:cNvCxnSpPr/>
          <p:nvPr/>
        </p:nvCxnSpPr>
        <p:spPr>
          <a:xfrm>
            <a:off y="5085000" x="2123640"/>
            <a:ext cy="190439" cx="0"/>
          </a:xfrm>
          <a:prstGeom prst="straightConnector1">
            <a:avLst/>
          </a:prstGeom>
          <a:noFill/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74" name="Shape 374"/>
          <p:cNvSpPr/>
          <p:nvPr/>
        </p:nvSpPr>
        <p:spPr>
          <a:xfrm>
            <a:off y="5373360" x="1115640"/>
            <a:ext cy="647640" cx="187200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ΚΑΜΙΑ ΕΝΕΡΓΕΙΑ</a:t>
            </a:r>
          </a:p>
        </p:txBody>
      </p:sp>
      <p:sp>
        <p:nvSpPr>
          <p:cNvPr id="375" name="Shape 375"/>
          <p:cNvSpPr/>
          <p:nvPr/>
        </p:nvSpPr>
        <p:spPr>
          <a:xfrm>
            <a:off y="5373360" x="3204000"/>
            <a:ext cy="647640" cx="151164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ΒΗΜΑ 3</a:t>
            </a:r>
          </a:p>
        </p:txBody>
      </p:sp>
      <p:cxnSp>
        <p:nvCxnSpPr>
          <p:cNvPr id="376" name="Shape 376"/>
          <p:cNvCxnSpPr/>
          <p:nvPr/>
        </p:nvCxnSpPr>
        <p:spPr>
          <a:xfrm>
            <a:off y="5085000" x="3779639"/>
            <a:ext cy="190439" cx="0"/>
          </a:xfrm>
          <a:prstGeom prst="straightConnector1">
            <a:avLst/>
          </a:prstGeom>
          <a:noFill/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77" name="Shape 377"/>
          <p:cNvSpPr/>
          <p:nvPr/>
        </p:nvSpPr>
        <p:spPr>
          <a:xfrm>
            <a:off y="4653000" x="6012000"/>
            <a:ext cy="431639" cx="79164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ΝΑΙ</a:t>
            </a:r>
          </a:p>
        </p:txBody>
      </p:sp>
      <p:cxnSp>
        <p:nvCxnSpPr>
          <p:cNvPr id="378" name="Shape 378"/>
          <p:cNvCxnSpPr/>
          <p:nvPr/>
        </p:nvCxnSpPr>
        <p:spPr>
          <a:xfrm>
            <a:off y="5157000" x="6372000"/>
            <a:ext cy="190439" cx="0"/>
          </a:xfrm>
          <a:prstGeom prst="straightConnector1">
            <a:avLst/>
          </a:prstGeom>
          <a:noFill/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79" name="Shape 379"/>
          <p:cNvSpPr/>
          <p:nvPr/>
        </p:nvSpPr>
        <p:spPr>
          <a:xfrm>
            <a:off y="5373360" x="5724000"/>
            <a:ext cy="647640" cx="151164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ΒΗΜΑ 3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4" name="Shape 384"/>
          <p:cNvSpPr txBox="1"/>
          <p:nvPr/>
        </p:nvSpPr>
        <p:spPr>
          <a:xfrm>
            <a:off y="274680" x="0"/>
            <a:ext cy="149796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ΑΛΓΟΡΙΘΜΟΣ ΑΝΤΙΜΕΤΩΠΙΣΗΣ ΕΠΑΓΓΕΛΜΑΤΙΚΗΣ ΕΚΘΕΣΗΣ ΣΕ ΒΙΟΛΟΓΙΚΑ ΥΓΡΑ Η’ ΑΙΜΑ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y="2061000" x="0"/>
            <a:ext cy="424800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ΒΗΜΑ 3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86" name="Shape 386"/>
          <p:cNvSpPr/>
          <p:nvPr/>
        </p:nvSpPr>
        <p:spPr>
          <a:xfrm>
            <a:off y="2349000" x="1979640"/>
            <a:ext cy="1007640" cx="5328359"/>
          </a:xfrm>
          <a:prstGeom prst="diamond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ΕΛΕΓΧΟΣ ΜΕΤΑΔΟΣΗΣ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HBV, HCV, HIV</a:t>
            </a:r>
          </a:p>
        </p:txBody>
      </p:sp>
      <p:sp>
        <p:nvSpPr>
          <p:cNvPr id="387" name="Shape 387"/>
          <p:cNvSpPr/>
          <p:nvPr/>
        </p:nvSpPr>
        <p:spPr>
          <a:xfrm>
            <a:off y="3429000" x="4644000"/>
            <a:ext cy="231480" cx="117000"/>
          </a:xfrm>
          <a:prstGeom prst="downArrow">
            <a:avLst>
              <a:gd fmla="val 50000" name="adj1"/>
              <a:gd fmla="val 49324" name="adj2"/>
            </a:avLst>
          </a:prstGeom>
          <a:solidFill>
            <a:srgbClr val="99CC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" name="Shape 388"/>
          <p:cNvSpPr/>
          <p:nvPr/>
        </p:nvSpPr>
        <p:spPr>
          <a:xfrm>
            <a:off y="3861000" x="3564000"/>
            <a:ext cy="791640" cx="2375999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ΛΗΨΗ ΑΙΜΑΤΟΣ ΑΜΕΣΑ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(ΕΞΕΤΑΣΕΙΣ)</a:t>
            </a:r>
          </a:p>
        </p:txBody>
      </p:sp>
      <p:sp>
        <p:nvSpPr>
          <p:cNvPr id="389" name="Shape 389"/>
          <p:cNvSpPr/>
          <p:nvPr/>
        </p:nvSpPr>
        <p:spPr>
          <a:xfrm>
            <a:off y="4221000" x="3132000"/>
            <a:ext cy="112319" cx="256680"/>
          </a:xfrm>
          <a:prstGeom prst="leftArrow">
            <a:avLst>
              <a:gd fmla="val 50000" name="adj1"/>
              <a:gd fmla="val 57043" name="adj2"/>
            </a:avLst>
          </a:prstGeom>
          <a:solidFill>
            <a:srgbClr val="99CC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/>
        </p:nvSpPr>
        <p:spPr>
          <a:xfrm>
            <a:off y="4221000" x="6156000"/>
            <a:ext cy="118799" cx="248759"/>
          </a:xfrm>
          <a:prstGeom prst="rightArrow">
            <a:avLst>
              <a:gd fmla="val 50000" name="adj1"/>
              <a:gd fmla="val 52333" name="adj2"/>
            </a:avLst>
          </a:prstGeom>
          <a:solidFill>
            <a:srgbClr val="99CC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" name="Shape 391"/>
          <p:cNvSpPr/>
          <p:nvPr/>
        </p:nvSpPr>
        <p:spPr>
          <a:xfrm>
            <a:off y="3717000" x="971640"/>
            <a:ext cy="1872000" cx="1655999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sng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ΑΣΘΕΝΗΣ: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HbsAg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Anti-HCV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-Anti-HIV</a:t>
            </a:r>
          </a:p>
        </p:txBody>
      </p:sp>
      <p:sp>
        <p:nvSpPr>
          <p:cNvPr id="392" name="Shape 392"/>
          <p:cNvSpPr/>
          <p:nvPr/>
        </p:nvSpPr>
        <p:spPr>
          <a:xfrm>
            <a:off y="3357000" x="6948360"/>
            <a:ext cy="2519999" cx="1872000"/>
          </a:xfrm>
          <a:prstGeom prst="rect">
            <a:avLst/>
          </a:prstGeom>
          <a:solidFill>
            <a:srgbClr val="FFFFFF"/>
          </a:solidFill>
          <a:ln w="363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17625" rIns="17625" lIns="17625" tIns="176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sng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ΕΠΑΓΓΕΛΜΑΤΙΑΣ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sng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ΥΓΕΙΑΣ: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-HbsAg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-Anti-HBs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-Anti-HCV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-Anti-HIV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-ALT (SGPT)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6" name="Shape 3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7" name="Shape 397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" name="Shape 398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" name="Shape 399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" name="Shape 400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" name="Shape 401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" name="Shape 402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" name="Shape 405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407" name="Shape 407"/>
          <p:cNvGraphicFramePr/>
          <p:nvPr/>
        </p:nvGraphicFramePr>
        <p:xfrm>
          <a:off y="188640" x="133164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{628EB95C-95B1-4F6F-9E3A-1807CDA4FB2E}</a:tableStyleId>
              </a:tblPr>
              <a:tblGrid>
                <a:gridCol w="1914850"/>
                <a:gridCol w="3130925"/>
                <a:gridCol w="1218600"/>
              </a:tblGrid>
              <a:tr h="68795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ΕΙΔΙΚΟ ΑΝΤΙΚΑΡΚΙΝΙΚΟ ΝΟΣΟΚΟΜΕΙΟ ΠΕΙΡΑΙΑ «ΜΕΤΑΞΑ»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ΑΝΑΦΟΡΑ ΑΤΥΧΗΜΑΤΟΣ  ΑΠΟ Δ/ΝΤΗ </a:t>
                      </a: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ΠΡΟΣ ΤΕΧΝΙΚΟ ΑΣΦΑΛΕΙΑΣ, </a:t>
                      </a: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ΙΑΤΡΟ ΕΡΓΑΣΙΑΣ, </a:t>
                      </a: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ΓΡΑΦΕΙΟ ΠΡΟΣΩΠΙΚΟΥ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Σελίδα 1 από 1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408" name="Shape 408"/>
          <p:cNvSpPr/>
          <p:nvPr/>
        </p:nvSpPr>
        <p:spPr>
          <a:xfrm>
            <a:off y="980640" x="1463759"/>
            <a:ext cy="5616360" cx="621612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2" name="Shape 4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3" name="Shape 413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" name="Shape 414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416" name="Shape 416"/>
          <p:cNvGraphicFramePr/>
          <p:nvPr/>
        </p:nvGraphicFramePr>
        <p:xfrm>
          <a:off y="0" x="154764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{4299A345-D0CC-45C9-A4E0-61E367416D22}</a:tableStyleId>
              </a:tblPr>
              <a:tblGrid>
                <a:gridCol w="1782725"/>
                <a:gridCol w="2914925"/>
                <a:gridCol w="1134725"/>
              </a:tblGrid>
              <a:tr h="548275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ΕΙΔΙΚΟ ΑΝΤΙΚΑΡΚΙΝΙΚΟ ΝΟΣΟΚΟΜΕΙΟ ΠΕΙΡΑΙΑ «ΜΕΤΑΞΑ»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ΑΝΑΓΓΕΛΙΑ ΕΡΓΑΤΙΚΟΥ ΑΤΥΧΗΜΑΤΟΣ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l-GR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Σελίδα 1 από 1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417" name="Shape 417"/>
          <p:cNvSpPr/>
          <p:nvPr/>
        </p:nvSpPr>
        <p:spPr>
          <a:xfrm>
            <a:off y="764639" x="1463759"/>
            <a:ext cy="6006239" cx="57002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1" name="Shape 4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2" name="Shape 422"/>
          <p:cNvSpPr txBox="1"/>
          <p:nvPr/>
        </p:nvSpPr>
        <p:spPr>
          <a:xfrm>
            <a:off y="980640" x="457200"/>
            <a:ext cy="2736000" cx="82292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Ευχαριστώ για την προσοχή σας</a:t>
            </a:r>
          </a:p>
        </p:txBody>
      </p:sp>
      <p:sp>
        <p:nvSpPr>
          <p:cNvPr id="423" name="Shape 423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4" name="Shape 424"/>
          <p:cNvSpPr/>
          <p:nvPr/>
        </p:nvSpPr>
        <p:spPr>
          <a:xfrm>
            <a:off y="2997000" x="3348000"/>
            <a:ext cy="1847520" cx="2466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/>
        </p:nvSpPr>
        <p:spPr>
          <a:xfrm>
            <a:off y="274680" x="457200"/>
            <a:ext cy="1142639" cx="82292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Νομοθεσία 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y="2205000" x="0"/>
            <a:ext cy="465263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Αιχμηρά αντικείμενα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αντικείμενα ή εργαλεία αναγκαία για την άσκηση συγκεκριμένων δραστηριοτήτων στον τομέα της υγείας, τα οποία μπορούν να κόβουν, να τρυπούν, να προκαλούν τραυματισμό ή/και λοίμωξη.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Τα αιχμηρά αντικείμενα θεωρούνται εξοπλισμός εργασίας.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(Άρθρο 3)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23" name="Shape 223"/>
          <p:cNvSpPr/>
          <p:nvPr/>
        </p:nvSpPr>
        <p:spPr>
          <a:xfrm>
            <a:off y="188640" x="6300360"/>
            <a:ext cy="1990439" cx="243792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/>
        </p:nvSpPr>
        <p:spPr>
          <a:xfrm>
            <a:off y="-144359" x="155519"/>
            <a:ext cy="304560" cx="3045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/>
        </p:nvSpPr>
        <p:spPr>
          <a:xfrm>
            <a:off y="332639" x="251639"/>
            <a:ext cy="1685519" cx="27046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/>
        </p:nvSpPr>
        <p:spPr>
          <a:xfrm>
            <a:off y="0" x="0"/>
            <a:ext cy="134027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Νομοθεσία 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y="1845000" x="0"/>
            <a:ext cy="501263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4.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Είναι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υποχρέωση του κάθε εργαζομένου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να φροντίζει για την ασφάλεια και την υγεία του, καθώς και για την ασφάλεια και την υγεία των άλλων προσώπων που επηρεάζονται από τις πράξεις του κατά την εργασία.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6.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Η αρχή που διέπει τα ειδικά προληπτικά μέτρα που διατυπώνονται στις </a:t>
            </a:r>
            <a:r>
              <a:rPr strike="noStrike" u="sng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ρήτρες 5−10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της παρούσας συμφωνίας σημαίνει ότι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ποτέ δεν προεξοφλείται η έλλειψη κινδύνου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Πρέπει να καλλιεργηθεί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νοοτροπία του «μη στιγματισμού».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αναφορά των περιστατικών πρέπει να επικεντρώνεται στους συστημικούς παράγοντες και όχι στα ατομικά σφάλματα. Η συστηματική αναφορά των περιστατικών πρέπει να θεωρείται ως φυσιολογική διαδικασία.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(Άρθρο 4)</a:t>
            </a:r>
          </a:p>
        </p:txBody>
      </p:sp>
      <p:sp>
        <p:nvSpPr>
          <p:cNvPr id="232" name="Shape 232"/>
          <p:cNvSpPr/>
          <p:nvPr/>
        </p:nvSpPr>
        <p:spPr>
          <a:xfrm>
            <a:off y="0" x="395639"/>
            <a:ext cy="1885680" cx="24188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/>
        </p:nvSpPr>
        <p:spPr>
          <a:xfrm>
            <a:off y="274680" x="457200"/>
            <a:ext cy="1142639" cx="82292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Γενικά Μέτρα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y="1600200" x="0"/>
            <a:ext cy="525744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Ευαισθητοποίηση και ενημέρωση /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Εκπαίδευση και Κατάρτιση των εργαζομένων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Ύπαρξη επαρκών πόρων (οικονομικών και ανθρώπινων)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Εκτίμηση επαγγελματικού κινδύνου για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αποτροπή της έκθεσης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   Πρόληψη των τραυματισμών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  Παρακολούθηση των μέτρων πρόληψης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6.   Ιατρική παρακολούθηση των εργαζομένων</a:t>
            </a:r>
          </a:p>
          <a:p>
            <a:pPr algn="just" rtl="0" lvl="0" marR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39" name="Shape 239"/>
          <p:cNvSpPr/>
          <p:nvPr/>
        </p:nvSpPr>
        <p:spPr>
          <a:xfrm>
            <a:off y="0" x="179640"/>
            <a:ext cy="1700280" cx="248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4" name="Shape 244"/>
          <p:cNvSpPr txBox="1"/>
          <p:nvPr/>
        </p:nvSpPr>
        <p:spPr>
          <a:xfrm>
            <a:off y="0" x="2123640"/>
            <a:ext cy="1417320" cx="70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Εκπαίδευση εργαζομένων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y="1917000" x="0"/>
            <a:ext cy="494064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εκπαίδευση: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α)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εφιστά την προσοχή στους διάφορους κινδύνους,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β)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παρέχει επεξηγήσεις όσον αφορά την ισχύουσα νομοθεσία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γ)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προάγει ορθές πρακτικές όσον αφορά την πρόληψη και την καταγραφή των συμβάντων/ατυχημάτων,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δ)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προβαίνει σε ενέργειες ευαισθητοποίησης αναπτύσσοντας δραστηριότητες και ενημερωτικό υλικό σε συνεργασία με αντιπροσωπευτικά συνδικάτα ή/και εκπροσώπους εργαζομένων,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ε)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παρέχει ενημέρωση σχετικά με διαθέσιμα προγράμματα στήριξης.</a:t>
            </a:r>
          </a:p>
        </p:txBody>
      </p:sp>
      <p:sp>
        <p:nvSpPr>
          <p:cNvPr id="246" name="Shape 246"/>
          <p:cNvSpPr/>
          <p:nvPr/>
        </p:nvSpPr>
        <p:spPr>
          <a:xfrm>
            <a:off y="67679" x="0"/>
            <a:ext cy="1536480" cx="20512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/>
        </p:nvSpPr>
        <p:spPr>
          <a:xfrm>
            <a:off y="274680" x="1979640"/>
            <a:ext cy="1142639" cx="716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Εκπαίδευση εργαζομένων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y="1600200" x="0"/>
            <a:ext cy="525744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εκπαίδευση εμπεριέχει: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α) την ορθή χρήση ιατρικών συσκευών που περιέχουν μηχανισμούς για την προστασία από αιχμηρά αντικείμενα,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β) την ικανοποιητική ένταξη των νεοεισερχομένων και του προσωρινού προσωπικού,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γ) τον κίνδυνο που συνδέεται με την έκθεση σε αίμα και βιολογικά υγρά,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δ) τα μέτρα πρόληψης, όπως τις συνήθεις προφυλάξεις, τα ασφαλή συστήματα εργασίας, τις ορθές διαδικασίες χρήσης και διάθεσης, τη σημασία του εμβολιασμού, σύμφωνα με τις διαδικασίες που εφαρμόζονται στο χώρο εργασίας,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ε) τις διαδικασίες αναφοράς, αντίδρασης και παρακολούθησης και τη σημασία τους,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στ) τα μέτρα που λαμβάνονται σε περίπτωση τραυματισμού.</a:t>
            </a:r>
          </a:p>
        </p:txBody>
      </p:sp>
      <p:sp>
        <p:nvSpPr>
          <p:cNvPr id="253" name="Shape 253"/>
          <p:cNvSpPr/>
          <p:nvPr/>
        </p:nvSpPr>
        <p:spPr>
          <a:xfrm>
            <a:off y="40320" x="179640"/>
            <a:ext cy="1563839" cx="208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/>
          <p:nvPr/>
        </p:nvSpPr>
        <p:spPr>
          <a:xfrm>
            <a:off y="1772640" x="0"/>
            <a:ext cy="1647360" cx="2780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 txBox="1"/>
          <p:nvPr/>
        </p:nvSpPr>
        <p:spPr>
          <a:xfrm>
            <a:off y="274680" x="457200"/>
            <a:ext cy="1142639" cx="82292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Εκτίμηση επαγγελματικού κινδύνου</a:t>
            </a:r>
            <a:b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(risk assessment) 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y="3501000" x="0"/>
            <a:ext cy="335664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α) προσδιορίζει τον τρόπο με τον οποίο θα μπορούσε να αποτραπεί η έκθεση,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β) εξετάζει πιθανά εναλλακτικά συστήματα (εργασιακές μέθοδοι, διαδικασίες, εξοπλισμός κ.ά.).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 txBox="1"/>
          <p:nvPr/>
        </p:nvSpPr>
        <p:spPr>
          <a:xfrm>
            <a:off y="0" x="0"/>
            <a:ext cy="1700280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1" cap="none" baseline="0" sz="44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Αποφυγή έκθεσης σε κίνδυνο τραυματισμού από αιχμηρά αντικείμενα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y="3069000" x="0"/>
            <a:ext cy="3788639" cx="914363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Κανόνας: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 υπάρχει κίνδυνος τραυματισμού 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από αιχμηρά αντικείμενα ή/και λοίμωξης,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strike="noStrike" u="none" b="1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πρέπει να διακόπτεται η έκθεση των εργαζομένων στον κίνδυνο</a:t>
            </a:r>
            <a:r>
              <a:rPr strike="noStrike" u="none" b="0" cap="none" baseline="0" sz="3200" lang="el-GR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sp>
        <p:nvSpPr>
          <p:cNvPr id="267" name="Shape 267"/>
          <p:cNvSpPr/>
          <p:nvPr/>
        </p:nvSpPr>
        <p:spPr>
          <a:xfrm>
            <a:off y="1412640" x="467639"/>
            <a:ext cy="1742759" cx="2619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/>
        </p:nvSpPr>
        <p:spPr>
          <a:xfrm>
            <a:off y="1484640" x="6228360"/>
            <a:ext cy="1742759" cx="262872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" name="Shape 269"/>
          <p:cNvSpPr/>
          <p:nvPr/>
        </p:nvSpPr>
        <p:spPr>
          <a:xfrm>
            <a:off y="1484640" x="3204000"/>
            <a:ext cy="1742759" cx="2619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